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24" r:id="rId5"/>
    <p:sldId id="302" r:id="rId6"/>
    <p:sldId id="304" r:id="rId7"/>
    <p:sldId id="339" r:id="rId8"/>
    <p:sldId id="315" r:id="rId9"/>
    <p:sldId id="327" r:id="rId10"/>
    <p:sldId id="331" r:id="rId11"/>
    <p:sldId id="330" r:id="rId12"/>
    <p:sldId id="310" r:id="rId13"/>
    <p:sldId id="332" r:id="rId14"/>
    <p:sldId id="337" r:id="rId15"/>
    <p:sldId id="342" r:id="rId16"/>
    <p:sldId id="341" r:id="rId17"/>
    <p:sldId id="313" r:id="rId18"/>
    <p:sldId id="329" r:id="rId19"/>
    <p:sldId id="335" r:id="rId20"/>
    <p:sldId id="328" r:id="rId21"/>
    <p:sldId id="333" r:id="rId22"/>
    <p:sldId id="325" r:id="rId23"/>
    <p:sldId id="294" r:id="rId24"/>
    <p:sldId id="295" r:id="rId25"/>
    <p:sldId id="326" r:id="rId26"/>
    <p:sldId id="314" r:id="rId27"/>
    <p:sldId id="311" r:id="rId28"/>
    <p:sldId id="312" r:id="rId29"/>
    <p:sldId id="34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39"/>
            <p14:sldId id="315"/>
            <p14:sldId id="327"/>
            <p14:sldId id="331"/>
            <p14:sldId id="330"/>
            <p14:sldId id="310"/>
            <p14:sldId id="332"/>
            <p14:sldId id="337"/>
            <p14:sldId id="342"/>
            <p14:sldId id="341"/>
            <p14:sldId id="313"/>
            <p14:sldId id="329"/>
            <p14:sldId id="335"/>
            <p14:sldId id="328"/>
            <p14:sldId id="333"/>
          </p14:sldIdLst>
        </p14:section>
        <p14:section name="Graveyard" id="{2FD4ED0C-792F-4519-9ABB-EE3DA5CF678D}">
          <p14:sldIdLst>
            <p14:sldId id="325"/>
            <p14:sldId id="294"/>
            <p14:sldId id="295"/>
            <p14:sldId id="326"/>
            <p14:sldId id="314"/>
            <p14:sldId id="311"/>
            <p14:sldId id="312"/>
            <p14:sldId id="340"/>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312" autoAdjust="0"/>
  </p:normalViewPr>
  <p:slideViewPr>
    <p:cSldViewPr snapToGrid="0">
      <p:cViewPr varScale="1">
        <p:scale>
          <a:sx n="68" d="100"/>
          <a:sy n="68" d="100"/>
        </p:scale>
        <p:origin x="1190" y="86"/>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DE"/>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DE"/>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6/10/2022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6/10/2022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654116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555107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2534145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What will be our future work</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Our team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all</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1122572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23</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25</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Who:adam</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26</a:t>
            </a:fld>
            <a:endParaRPr lang="en-US" noProof="0" dirty="0"/>
          </a:p>
        </p:txBody>
      </p:sp>
    </p:spTree>
    <p:extLst>
      <p:ext uri="{BB962C8B-B14F-4D97-AF65-F5344CB8AC3E}">
        <p14:creationId xmlns:p14="http://schemas.microsoft.com/office/powerpoint/2010/main" val="144189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Original prblem statement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53996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A physiscal building needs to meet a number of regualtion in order for instance to get permits</a:t>
            </a:r>
          </a:p>
          <a:p>
            <a:r>
              <a:rPr lang="nl-NL" dirty="0"/>
              <a:t>The buildign models, or data containers, need to be of sufficients quality. In order to be able to check the quality, we use linked data.</a:t>
            </a:r>
          </a:p>
          <a:p>
            <a:r>
              <a:rPr lang="nl-NL" dirty="0"/>
              <a:t>Wiht linked data we harmonize the dataset of a proejct. </a:t>
            </a:r>
          </a:p>
          <a:p>
            <a:r>
              <a:rPr lang="nl-NL" dirty="0"/>
              <a:t>We see a growing interest in using linked data, yet, currently there is no clear method for data checking usin linked data technologies.</a:t>
            </a:r>
          </a:p>
          <a:p>
            <a:endParaRPr lang="nl-NL"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Dimitris</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 Detlev</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accent2"/>
                </a:solidFill>
              </a:rPr>
              <a:t>2022-06-10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Final presentation</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4"/>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1663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Tree>
    <p:extLst>
      <p:ext uri="{BB962C8B-B14F-4D97-AF65-F5344CB8AC3E}">
        <p14:creationId xmlns:p14="http://schemas.microsoft.com/office/powerpoint/2010/main" val="190190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B7DDC083-7691-8167-1350-91B2F46B3076}"/>
              </a:ext>
            </a:extLst>
          </p:cNvPr>
          <p:cNvPicPr>
            <a:picLocks noChangeAspect="1"/>
          </p:cNvPicPr>
          <p:nvPr/>
        </p:nvPicPr>
        <p:blipFill>
          <a:blip r:embed="rId4"/>
          <a:stretch>
            <a:fillRect/>
          </a:stretch>
        </p:blipFill>
        <p:spPr>
          <a:xfrm>
            <a:off x="0" y="1071471"/>
            <a:ext cx="12192000" cy="5422755"/>
          </a:xfrm>
          <a:prstGeom prst="rect">
            <a:avLst/>
          </a:prstGeom>
        </p:spPr>
      </p:pic>
      <p:sp>
        <p:nvSpPr>
          <p:cNvPr id="32" name="Title 1">
            <a:extLst>
              <a:ext uri="{FF2B5EF4-FFF2-40B4-BE49-F238E27FC236}">
                <a16:creationId xmlns:a16="http://schemas.microsoft.com/office/drawing/2014/main" id="{D7E144CB-CD07-A22F-F65F-5C7F679C5EA4}"/>
              </a:ext>
            </a:extLst>
          </p:cNvPr>
          <p:cNvSpPr>
            <a:spLocks noGrp="1"/>
          </p:cNvSpPr>
          <p:nvPr>
            <p:ph type="title"/>
          </p:nvPr>
        </p:nvSpPr>
        <p:spPr>
          <a:xfrm>
            <a:off x="0" y="41365"/>
            <a:ext cx="11468100" cy="1834732"/>
          </a:xfrm>
        </p:spPr>
        <p:txBody>
          <a:bodyPr/>
          <a:lstStyle/>
          <a:p>
            <a:r>
              <a:rPr lang="en-US" sz="3600" dirty="0"/>
              <a:t>Fabricability: </a:t>
            </a:r>
            <a:br>
              <a:rPr lang="en-US" sz="3600" dirty="0"/>
            </a:br>
            <a:r>
              <a:rPr lang="en-US" sz="3200" dirty="0"/>
              <a:t>Check if the walls can be lifted by KUKA robots?  </a:t>
            </a:r>
          </a:p>
          <a:p>
            <a:endParaRPr lang="en-US" sz="3600" dirty="0"/>
          </a:p>
        </p:txBody>
      </p:sp>
      <p:sp>
        <p:nvSpPr>
          <p:cNvPr id="2" name="Rectangle 1">
            <a:extLst>
              <a:ext uri="{FF2B5EF4-FFF2-40B4-BE49-F238E27FC236}">
                <a16:creationId xmlns:a16="http://schemas.microsoft.com/office/drawing/2014/main" id="{EA535E20-5922-6A50-9AD8-8123BFF6C816}"/>
              </a:ext>
            </a:extLst>
          </p:cNvPr>
          <p:cNvSpPr/>
          <p:nvPr/>
        </p:nvSpPr>
        <p:spPr>
          <a:xfrm>
            <a:off x="57956" y="5058662"/>
            <a:ext cx="5396089" cy="1591733"/>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428251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0D277C4-8480-1F85-9C95-A8E0D205E44F}"/>
              </a:ext>
            </a:extLst>
          </p:cNvPr>
          <p:cNvGrpSpPr/>
          <p:nvPr/>
        </p:nvGrpSpPr>
        <p:grpSpPr>
          <a:xfrm>
            <a:off x="10480091" y="5689600"/>
            <a:ext cx="1711909" cy="1174066"/>
            <a:chOff x="10480091" y="5689600"/>
            <a:chExt cx="1711909" cy="1174066"/>
          </a:xfrm>
        </p:grpSpPr>
        <p:pic>
          <p:nvPicPr>
            <p:cNvPr id="6" name="Picture 5">
              <a:extLst>
                <a:ext uri="{FF2B5EF4-FFF2-40B4-BE49-F238E27FC236}">
                  <a16:creationId xmlns:a16="http://schemas.microsoft.com/office/drawing/2014/main" id="{2C037B29-D1C4-F523-C867-D29D3B1EA401}"/>
                </a:ext>
              </a:extLst>
            </p:cNvPr>
            <p:cNvPicPr>
              <a:picLocks noChangeAspect="1"/>
            </p:cNvPicPr>
            <p:nvPr/>
          </p:nvPicPr>
          <p:blipFill>
            <a:blip r:embed="rId3"/>
            <a:stretch>
              <a:fillRect/>
            </a:stretch>
          </p:blipFill>
          <p:spPr>
            <a:xfrm>
              <a:off x="10642411" y="5736634"/>
              <a:ext cx="1506045" cy="1080000"/>
            </a:xfrm>
            <a:prstGeom prst="rect">
              <a:avLst/>
            </a:prstGeom>
          </p:spPr>
        </p:pic>
        <p:sp>
          <p:nvSpPr>
            <p:cNvPr id="42" name="Rectangle 41">
              <a:extLst>
                <a:ext uri="{FF2B5EF4-FFF2-40B4-BE49-F238E27FC236}">
                  <a16:creationId xmlns:a16="http://schemas.microsoft.com/office/drawing/2014/main" id="{B7ABCF28-FBA5-9072-9022-CF49BFE2023D}"/>
                </a:ext>
              </a:extLst>
            </p:cNvPr>
            <p:cNvSpPr/>
            <p:nvPr/>
          </p:nvSpPr>
          <p:spPr>
            <a:xfrm>
              <a:off x="10480091" y="5689600"/>
              <a:ext cx="988009" cy="1162547"/>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01AF0B0F-4CDD-6F48-CDC2-EF4108C0F561}"/>
                </a:ext>
              </a:extLst>
            </p:cNvPr>
            <p:cNvSpPr/>
            <p:nvPr/>
          </p:nvSpPr>
          <p:spPr>
            <a:xfrm>
              <a:off x="11468100" y="5689601"/>
              <a:ext cx="723900" cy="51026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9279B9B-6E29-688A-1F12-218B86DF73C2}"/>
                </a:ext>
              </a:extLst>
            </p:cNvPr>
            <p:cNvSpPr/>
            <p:nvPr/>
          </p:nvSpPr>
          <p:spPr>
            <a:xfrm>
              <a:off x="11790988" y="6199865"/>
              <a:ext cx="401011" cy="66380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7A058D48-9572-548A-64DD-F0E5D6ED8270}"/>
                </a:ext>
              </a:extLst>
            </p:cNvPr>
            <p:cNvSpPr/>
            <p:nvPr/>
          </p:nvSpPr>
          <p:spPr>
            <a:xfrm>
              <a:off x="11468100" y="6235377"/>
              <a:ext cx="322889" cy="6073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4" name="Picture 23">
            <a:extLst>
              <a:ext uri="{FF2B5EF4-FFF2-40B4-BE49-F238E27FC236}">
                <a16:creationId xmlns:a16="http://schemas.microsoft.com/office/drawing/2014/main" id="{014309B1-8213-8127-9E93-44E6F4915CD7}"/>
              </a:ext>
            </a:extLst>
          </p:cNvPr>
          <p:cNvPicPr>
            <a:picLocks noChangeAspect="1"/>
          </p:cNvPicPr>
          <p:nvPr/>
        </p:nvPicPr>
        <p:blipFill>
          <a:blip r:embed="rId4"/>
          <a:stretch>
            <a:fillRect/>
          </a:stretch>
        </p:blipFill>
        <p:spPr>
          <a:xfrm>
            <a:off x="43544" y="958731"/>
            <a:ext cx="12192000" cy="5465379"/>
          </a:xfrm>
          <a:prstGeom prst="rect">
            <a:avLst/>
          </a:prstGeom>
        </p:spPr>
      </p:pic>
      <p:sp>
        <p:nvSpPr>
          <p:cNvPr id="9" name="Title 1">
            <a:extLst>
              <a:ext uri="{FF2B5EF4-FFF2-40B4-BE49-F238E27FC236}">
                <a16:creationId xmlns:a16="http://schemas.microsoft.com/office/drawing/2014/main" id="{471B8F68-6FF8-8599-1C6E-8A7B46DA9266}"/>
              </a:ext>
            </a:extLst>
          </p:cNvPr>
          <p:cNvSpPr>
            <a:spLocks noGrp="1"/>
          </p:cNvSpPr>
          <p:nvPr>
            <p:ph type="title"/>
          </p:nvPr>
        </p:nvSpPr>
        <p:spPr>
          <a:xfrm>
            <a:off x="0" y="41365"/>
            <a:ext cx="11468100" cy="1834732"/>
          </a:xfrm>
        </p:spPr>
        <p:txBody>
          <a:bodyPr/>
          <a:lstStyle/>
          <a:p>
            <a:r>
              <a:rPr lang="en-US" sz="3600" dirty="0"/>
              <a:t>Natural Light: </a:t>
            </a:r>
            <a:br>
              <a:rPr lang="en-US" sz="3600" dirty="0"/>
            </a:br>
            <a:r>
              <a:rPr lang="en-US" sz="3200" dirty="0"/>
              <a:t>Check the proportion between window area and space are.</a:t>
            </a:r>
            <a:endParaRPr lang="en-US" sz="3600" dirty="0"/>
          </a:p>
        </p:txBody>
      </p:sp>
    </p:spTree>
    <p:extLst>
      <p:ext uri="{BB962C8B-B14F-4D97-AF65-F5344CB8AC3E}">
        <p14:creationId xmlns:p14="http://schemas.microsoft.com/office/powerpoint/2010/main" val="898484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1800" dirty="0"/>
              <a:t>With the use of parsers we have been able to create linked data out of an IFC. </a:t>
            </a:r>
          </a:p>
          <a:p>
            <a:r>
              <a:rPr lang="en-US" sz="1800" dirty="0"/>
              <a:t>With SHACL we have been able to validate the data.</a:t>
            </a:r>
          </a:p>
          <a:p>
            <a:r>
              <a:rPr lang="en-US" sz="1800" dirty="0"/>
              <a:t>With the automated BCF output we have a closed loop workflow for generating regulation issues and handing them to the designer, independent of the discipline.</a:t>
            </a:r>
          </a:p>
          <a:p>
            <a:endParaRPr lang="en-US" sz="1800"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3"/>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4"/>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5"/>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98946" y="657482"/>
            <a:ext cx="4887232" cy="5779178"/>
            <a:chOff x="3412953" y="566042"/>
            <a:chExt cx="4887232"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484337" y="566042"/>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3412953" y="1445045"/>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p:cNvCxnSpPr>
            <p:nvPr/>
          </p:nvCxnSpPr>
          <p:spPr>
            <a:xfrm>
              <a:off x="4060953" y="2165045"/>
              <a:ext cx="16328" cy="304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endCxn id="65" idx="0"/>
            </p:cNvCxnSpPr>
            <p:nvPr/>
          </p:nvCxnSpPr>
          <p:spPr>
            <a:xfrm rot="16200000" flipH="1">
              <a:off x="5191005" y="2756904"/>
              <a:ext cx="973563" cy="27685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3482771" y="235532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3588323" y="326559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5168214" y="3382114"/>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656592" y="3386370"/>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16200000" flipH="1">
              <a:off x="4088409" y="3117684"/>
              <a:ext cx="190277" cy="105552"/>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27" idx="2"/>
              <a:endCxn id="54" idx="0"/>
            </p:cNvCxnSpPr>
            <p:nvPr/>
          </p:nvCxnSpPr>
          <p:spPr>
            <a:xfrm rot="16200000" flipH="1">
              <a:off x="6957756" y="2165182"/>
              <a:ext cx="210640" cy="5081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5300778" y="4872729"/>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5" idx="2"/>
              <a:endCxn id="69" idx="0"/>
            </p:cNvCxnSpPr>
            <p:nvPr/>
          </p:nvCxnSpPr>
          <p:spPr>
            <a:xfrm rot="16200000" flipH="1">
              <a:off x="5497189" y="4421139"/>
              <a:ext cx="770615" cy="13256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16200000" flipH="1">
              <a:off x="4648985" y="3572936"/>
              <a:ext cx="887130" cy="171245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D62E2AA-A235-BCE5-D59E-031CB29311B9}"/>
              </a:ext>
            </a:extLst>
          </p:cNvPr>
          <p:cNvSpPr/>
          <p:nvPr/>
        </p:nvSpPr>
        <p:spPr>
          <a:xfrm>
            <a:off x="4901312" y="14048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27" name="Rectangle 26">
            <a:extLst>
              <a:ext uri="{FF2B5EF4-FFF2-40B4-BE49-F238E27FC236}">
                <a16:creationId xmlns:a16="http://schemas.microsoft.com/office/drawing/2014/main" id="{C36794C6-09D9-42FD-0775-F20DBC8B0B91}"/>
              </a:ext>
            </a:extLst>
          </p:cNvPr>
          <p:cNvSpPr/>
          <p:nvPr/>
        </p:nvSpPr>
        <p:spPr>
          <a:xfrm>
            <a:off x="6389671" y="136526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sp>
        <p:nvSpPr>
          <p:cNvPr id="45" name="Rectangle 44">
            <a:extLst>
              <a:ext uri="{FF2B5EF4-FFF2-40B4-BE49-F238E27FC236}">
                <a16:creationId xmlns:a16="http://schemas.microsoft.com/office/drawing/2014/main" id="{1F726B8B-AA62-5B7F-2172-1A4B513B08F3}"/>
              </a:ext>
            </a:extLst>
          </p:cNvPr>
          <p:cNvSpPr/>
          <p:nvPr/>
        </p:nvSpPr>
        <p:spPr>
          <a:xfrm>
            <a:off x="5038571" y="2284072"/>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54" name="Rectangle 53">
            <a:extLst>
              <a:ext uri="{FF2B5EF4-FFF2-40B4-BE49-F238E27FC236}">
                <a16:creationId xmlns:a16="http://schemas.microsoft.com/office/drawing/2014/main" id="{1296BD88-5578-A79D-4B6B-4740A402184A}"/>
              </a:ext>
            </a:extLst>
          </p:cNvPr>
          <p:cNvSpPr/>
          <p:nvPr/>
        </p:nvSpPr>
        <p:spPr>
          <a:xfrm>
            <a:off x="6440482" y="229590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cxnSp>
        <p:nvCxnSpPr>
          <p:cNvPr id="58" name="Straight Arrow Connector 34">
            <a:extLst>
              <a:ext uri="{FF2B5EF4-FFF2-40B4-BE49-F238E27FC236}">
                <a16:creationId xmlns:a16="http://schemas.microsoft.com/office/drawing/2014/main" id="{73FD106A-CC73-7F33-9A26-38BDECE1E627}"/>
              </a:ext>
            </a:extLst>
          </p:cNvPr>
          <p:cNvCxnSpPr>
            <a:cxnSpLocks/>
            <a:stCxn id="66" idx="2"/>
            <a:endCxn id="69" idx="0"/>
          </p:cNvCxnSpPr>
          <p:nvPr/>
        </p:nvCxnSpPr>
        <p:spPr>
          <a:xfrm rot="5400000">
            <a:off x="6229499" y="3903082"/>
            <a:ext cx="766359" cy="1355814"/>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98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b="1" dirty="0">
                <a:effectLst/>
                <a:latin typeface="Calibri" panose="020F0502020204030204" pitchFamily="34" charset="0"/>
              </a:rPr>
              <a:t>Challenge 5: Ontology-based Compliance Checking</a:t>
            </a:r>
            <a:endParaRPr lang="nl-NL" sz="1800" dirty="0">
              <a:solidFill>
                <a:srgbClr val="24292F"/>
              </a:solidFill>
              <a:effectLst/>
              <a:latin typeface="-apple-system"/>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a:t>
            </a:r>
          </a:p>
          <a:p>
            <a:r>
              <a:rPr lang="nl-NL" sz="1800" dirty="0">
                <a:solidFill>
                  <a:srgbClr val="24292F"/>
                </a:solidFill>
                <a:effectLst/>
                <a:latin typeface="-apple-system"/>
              </a:rPr>
              <a:t>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296395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pPr marL="0" indent="0">
              <a:buNone/>
            </a:pPr>
            <a:r>
              <a:rPr lang="nl-NL" b="1" dirty="0">
                <a:effectLst/>
                <a:latin typeface="Calibri" panose="020F0502020204030204" pitchFamily="34" charset="0"/>
              </a:rPr>
              <a:t>Challenge 5: Ontology-based Compliance Checking</a:t>
            </a:r>
            <a:endParaRPr lang="nl-NL" dirty="0">
              <a:effectLst/>
              <a:latin typeface="Calibri" panose="020F0502020204030204" pitchFamily="34" charset="0"/>
            </a:endParaRPr>
          </a:p>
          <a:p>
            <a:r>
              <a:rPr lang="nl-NL" sz="1800" dirty="0">
                <a:solidFill>
                  <a:srgbClr val="24292F"/>
                </a:solidFill>
                <a:latin typeface="-apple-system"/>
              </a:rPr>
              <a:t>Physical buildings need to meet regulations,</a:t>
            </a:r>
            <a:endParaRPr lang="nl-NL" sz="1800" dirty="0">
              <a:solidFill>
                <a:srgbClr val="24292F"/>
              </a:solidFill>
              <a:effectLst/>
              <a:latin typeface="-apple-system"/>
            </a:endParaRPr>
          </a:p>
          <a:p>
            <a:r>
              <a:rPr lang="nl-NL" sz="1800" dirty="0">
                <a:solidFill>
                  <a:srgbClr val="24292F"/>
                </a:solidFill>
                <a:latin typeface="-apple-system"/>
              </a:rPr>
              <a:t>Building models need to be of sufficient quality to check regulations,</a:t>
            </a:r>
          </a:p>
          <a:p>
            <a:r>
              <a:rPr lang="en-GB" sz="1800" dirty="0">
                <a:solidFill>
                  <a:srgbClr val="24292F"/>
                </a:solidFill>
                <a:effectLst/>
                <a:latin typeface="-apple-system"/>
              </a:rPr>
              <a:t>Linked data supports homogenization of data</a:t>
            </a:r>
          </a:p>
          <a:p>
            <a:r>
              <a:rPr lang="en-GB" sz="1800" dirty="0">
                <a:solidFill>
                  <a:srgbClr val="24292F"/>
                </a:solidFill>
                <a:latin typeface="-apple-system"/>
              </a:rPr>
              <a:t>There is no clear method in checking the quality of linked building data</a:t>
            </a:r>
            <a:endParaRPr lang="en-GB" sz="1800" dirty="0">
              <a:solidFill>
                <a:srgbClr val="24292F"/>
              </a:solidFill>
              <a:effectLst/>
              <a:latin typeface="-apple-system"/>
            </a:endParaRPr>
          </a:p>
        </p:txBody>
      </p:sp>
    </p:spTree>
    <p:extLst>
      <p:ext uri="{BB962C8B-B14F-4D97-AF65-F5344CB8AC3E}">
        <p14:creationId xmlns:p14="http://schemas.microsoft.com/office/powerpoint/2010/main" val="369677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Data validation</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385149"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weight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area</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material </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volume</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density</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199D945-3A14-AA48-C1E9-E42CC07EE4BC}"/>
              </a:ext>
            </a:extLst>
          </p:cNvPr>
          <p:cNvGrpSpPr>
            <a:grpSpLocks noChangeAspect="1"/>
          </p:cNvGrpSpPr>
          <p:nvPr/>
        </p:nvGrpSpPr>
        <p:grpSpPr>
          <a:xfrm>
            <a:off x="70801" y="1910848"/>
            <a:ext cx="3360817" cy="3036305"/>
            <a:chOff x="70801" y="2715625"/>
            <a:chExt cx="3360817" cy="3036305"/>
          </a:xfrm>
        </p:grpSpPr>
        <p:pic>
          <p:nvPicPr>
            <p:cNvPr id="10" name="Picture 9">
              <a:extLst>
                <a:ext uri="{FF2B5EF4-FFF2-40B4-BE49-F238E27FC236}">
                  <a16:creationId xmlns:a16="http://schemas.microsoft.com/office/drawing/2014/main" id="{DAA23A21-3383-391C-C042-AA33D4F4E8E2}"/>
                </a:ext>
              </a:extLst>
            </p:cNvPr>
            <p:cNvPicPr>
              <a:picLocks noChangeAspect="1"/>
            </p:cNvPicPr>
            <p:nvPr/>
          </p:nvPicPr>
          <p:blipFill>
            <a:blip r:embed="rId5"/>
            <a:stretch>
              <a:fillRect/>
            </a:stretch>
          </p:blipFill>
          <p:spPr>
            <a:xfrm>
              <a:off x="70801" y="2715625"/>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1" name="Picture 10">
              <a:extLst>
                <a:ext uri="{FF2B5EF4-FFF2-40B4-BE49-F238E27FC236}">
                  <a16:creationId xmlns:a16="http://schemas.microsoft.com/office/drawing/2014/main" id="{442A6C0C-C49A-2E64-367F-AEF1822D2430}"/>
                </a:ext>
              </a:extLst>
            </p:cNvPr>
            <p:cNvPicPr>
              <a:picLocks noChangeAspect="1"/>
            </p:cNvPicPr>
            <p:nvPr/>
          </p:nvPicPr>
          <p:blipFill>
            <a:blip r:embed="rId6"/>
            <a:stretch>
              <a:fillRect/>
            </a:stretch>
          </p:blipFill>
          <p:spPr>
            <a:xfrm>
              <a:off x="828932" y="3190962"/>
              <a:ext cx="1800000" cy="21529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pic>
          <p:nvPicPr>
            <p:cNvPr id="12" name="Picture 11">
              <a:extLst>
                <a:ext uri="{FF2B5EF4-FFF2-40B4-BE49-F238E27FC236}">
                  <a16:creationId xmlns:a16="http://schemas.microsoft.com/office/drawing/2014/main" id="{EAE1AF58-EBCA-F5B1-BA47-2A42414BD409}"/>
                </a:ext>
              </a:extLst>
            </p:cNvPr>
            <p:cNvPicPr>
              <a:picLocks noChangeAspect="1"/>
            </p:cNvPicPr>
            <p:nvPr/>
          </p:nvPicPr>
          <p:blipFill>
            <a:blip r:embed="rId7"/>
            <a:stretch>
              <a:fillRect/>
            </a:stretch>
          </p:blipFill>
          <p:spPr>
            <a:xfrm>
              <a:off x="1631618" y="3607812"/>
              <a:ext cx="1800000" cy="21441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grpSp>
    </p:spTree>
    <p:extLst>
      <p:ext uri="{BB962C8B-B14F-4D97-AF65-F5344CB8AC3E}">
        <p14:creationId xmlns:p14="http://schemas.microsoft.com/office/powerpoint/2010/main" val="175477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25650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2581496"/>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963750"/>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3359959"/>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2289032"/>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256628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962490"/>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255544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3282994"/>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4510448"/>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3484058"/>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3387159"/>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21759" y="929526"/>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5120" y="1724467"/>
            <a:ext cx="0" cy="564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821982"/>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021497" y="4152436"/>
            <a:ext cx="1146746"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3359961"/>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963123"/>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4136319"/>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931260"/>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5242107"/>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921541"/>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5241824"/>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540093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021496" y="5299410"/>
            <a:ext cx="1146746" cy="53325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5305389"/>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5479668"/>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2693086" y="920699"/>
            <a:ext cx="1879214"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3"/>
            <a:endCxn id="58" idx="1"/>
          </p:cNvCxnSpPr>
          <p:nvPr/>
        </p:nvCxnSpPr>
        <p:spPr>
          <a:xfrm>
            <a:off x="4572300" y="1318170"/>
            <a:ext cx="249459" cy="8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(material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0</TotalTime>
  <Words>1113</Words>
  <Application>Microsoft Office PowerPoint</Application>
  <PresentationFormat>Widescreen</PresentationFormat>
  <Paragraphs>266</Paragraphs>
  <Slides>26</Slides>
  <Notes>20</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vt:lpstr>
      <vt:lpstr>Arial</vt:lpstr>
      <vt:lpstr>Calibri</vt:lpstr>
      <vt:lpstr>Calibri Light</vt:lpstr>
      <vt:lpstr>Corbel</vt:lpstr>
      <vt:lpstr>Wingdings</vt:lpstr>
      <vt:lpstr>Office Theme</vt:lpstr>
      <vt:lpstr>Final presentation</vt:lpstr>
      <vt:lpstr>Contents</vt:lpstr>
      <vt:lpstr>Team</vt:lpstr>
      <vt:lpstr>Problem statement</vt:lpstr>
      <vt:lpstr>Problem statement</vt:lpstr>
      <vt:lpstr>Process  </vt:lpstr>
      <vt:lpstr>Process  </vt:lpstr>
      <vt:lpstr>PowerPoint Presentation</vt:lpstr>
      <vt:lpstr>Rules we are checking </vt:lpstr>
      <vt:lpstr>Animated gif</vt:lpstr>
      <vt:lpstr>Fabricability:  Check if the walls can be lifted by KUKA robots?   </vt:lpstr>
      <vt:lpstr>Fabricability:  Check if the walls can be lifted by KUKA robots?   </vt:lpstr>
      <vt:lpstr>Natural Light:  Check the proportion between window area and space are.</vt:lpstr>
      <vt:lpstr>Conclusion </vt:lpstr>
      <vt:lpstr>Future work</vt:lpstr>
      <vt:lpstr>Compliance check Hackathon experience</vt:lpstr>
      <vt:lpstr>Questions</vt:lpstr>
      <vt:lpstr>PowerPoint Presentation</vt:lpstr>
      <vt:lpstr>Results from last year</vt:lpstr>
      <vt:lpstr>Growth by sector</vt:lpstr>
      <vt:lpstr>Growth by sector </vt:lpstr>
      <vt:lpstr>Contoso was great to work with. Patrice was my representative and she anticipated my needs and worked diligently to fix my issue.</vt:lpstr>
      <vt:lpstr>Timeline</vt:lpstr>
      <vt:lpstr>Goals for Q2 </vt:lpstr>
      <vt:lpstr>Summary </vt:lpstr>
      <vt:lpstr>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Diellza Elshani</cp:lastModifiedBy>
  <cp:revision>12</cp:revision>
  <dcterms:created xsi:type="dcterms:W3CDTF">2022-06-08T14:26:06Z</dcterms:created>
  <dcterms:modified xsi:type="dcterms:W3CDTF">2022-06-10T06:54:50Z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